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Libre Baskerville"/>
      <p:regular r:id="rId40"/>
      <p:bold r:id="rId41"/>
      <p: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Baskerville-regular.fntdata"/><Relationship Id="rId20" Type="http://schemas.openxmlformats.org/officeDocument/2006/relationships/slide" Target="slides/slide15.xml"/><Relationship Id="rId42" Type="http://schemas.openxmlformats.org/officeDocument/2006/relationships/font" Target="fonts/LibreBaskerville-italic.fntdata"/><Relationship Id="rId41" Type="http://schemas.openxmlformats.org/officeDocument/2006/relationships/font" Target="fonts/LibreBaskerville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Product aims to address: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Pt Anxiety via sight of needle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Needle Stick injuries</a:t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Option 2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B5B"/>
              </a:buClr>
              <a:buSzPts val="4000"/>
              <a:buFont typeface="Libre Baskerville"/>
              <a:buNone/>
              <a:defRPr b="0" i="0" sz="40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00" y="134583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B20837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6172200" y="134583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B20837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Shape 9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Option 1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ctrTitle"/>
          </p:nvPr>
        </p:nvSpPr>
        <p:spPr>
          <a:xfrm>
            <a:off x="1524000" y="61827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B5B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1524000" y="300587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208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Option 2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831850" y="43192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B5B"/>
              </a:buClr>
              <a:buSzPts val="4800"/>
              <a:buFont typeface="Libre Baskerville"/>
              <a:buNone/>
              <a:defRPr b="0" i="0" sz="48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831850" y="342533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20837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Option 1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B5B"/>
              </a:buClr>
              <a:buSzPts val="4000"/>
              <a:buFont typeface="Libre Baskerville"/>
              <a:buNone/>
              <a:defRPr b="0" i="0" sz="40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325563"/>
            <a:ext cx="10515600" cy="43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B20837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Option 3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839788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B5B"/>
              </a:buClr>
              <a:buSzPts val="4000"/>
              <a:buFont typeface="Libre Baskerville"/>
              <a:buNone/>
              <a:defRPr b="0" i="0" sz="40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839788" y="134204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2B5B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839788" y="2185744"/>
            <a:ext cx="5157787" cy="3488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B20837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6172200" y="134204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2B5B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4" type="body"/>
          </p:nvPr>
        </p:nvSpPr>
        <p:spPr>
          <a:xfrm>
            <a:off x="6172200" y="2185744"/>
            <a:ext cx="5183188" cy="3488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B20837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Page">
  <p:cSld name="Thank You Pag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B5B"/>
              </a:buClr>
              <a:buSzPts val="7200"/>
              <a:buFont typeface="Calibri"/>
              <a:buNone/>
              <a:defRPr b="0" i="0" sz="72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/>
        </p:nvSpPr>
        <p:spPr>
          <a:xfrm>
            <a:off x="838200" y="2264263"/>
            <a:ext cx="10515600" cy="2940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B5B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rgbClr val="022B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B20837"/>
                </a:solidFill>
                <a:latin typeface="Calibri"/>
                <a:ea typeface="Calibri"/>
                <a:cs typeface="Calibri"/>
                <a:sym typeface="Calibri"/>
              </a:rPr>
              <a:t>Presenters Name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B20837"/>
                </a:solidFill>
                <a:latin typeface="Calibri"/>
                <a:ea typeface="Calibri"/>
                <a:cs typeface="Calibri"/>
                <a:sym typeface="Calibri"/>
              </a:rPr>
              <a:t>Presenters Name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B20837"/>
                </a:solidFill>
                <a:latin typeface="Calibri"/>
                <a:ea typeface="Calibri"/>
                <a:cs typeface="Calibri"/>
                <a:sym typeface="Calibri"/>
              </a:rPr>
              <a:t>Presenters Name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B5B"/>
              </a:buClr>
              <a:buSzPts val="7200"/>
              <a:buFont typeface="Calibri"/>
              <a:buNone/>
            </a:pPr>
            <a:r>
              <a:t/>
            </a:r>
            <a:endParaRPr sz="7200">
              <a:solidFill>
                <a:srgbClr val="022B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838200" y="1347974"/>
            <a:ext cx="10515600" cy="4290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B208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2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5738896"/>
            <a:ext cx="12192000" cy="869578"/>
          </a:xfrm>
          <a:prstGeom prst="rect">
            <a:avLst/>
          </a:prstGeom>
          <a:solidFill>
            <a:srgbClr val="012B5C"/>
          </a:solidFill>
          <a:ln cap="flat" cmpd="sng" w="12700">
            <a:solidFill>
              <a:srgbClr val="012B5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12B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6662077"/>
            <a:ext cx="4349262" cy="97126"/>
          </a:xfrm>
          <a:prstGeom prst="rect">
            <a:avLst/>
          </a:prstGeom>
          <a:solidFill>
            <a:srgbClr val="F1B310"/>
          </a:solidFill>
          <a:ln cap="flat" cmpd="sng" w="12700">
            <a:solidFill>
              <a:srgbClr val="F1B3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4396155" y="6662077"/>
            <a:ext cx="2379784" cy="97126"/>
          </a:xfrm>
          <a:prstGeom prst="rect">
            <a:avLst/>
          </a:prstGeom>
          <a:solidFill>
            <a:srgbClr val="004B8F"/>
          </a:solidFill>
          <a:ln cap="flat" cmpd="sng" w="12700">
            <a:solidFill>
              <a:srgbClr val="004B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12B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822832" y="6662077"/>
            <a:ext cx="715106" cy="97126"/>
          </a:xfrm>
          <a:prstGeom prst="rect">
            <a:avLst/>
          </a:prstGeom>
          <a:solidFill>
            <a:srgbClr val="C2E3F7"/>
          </a:solidFill>
          <a:ln cap="flat" cmpd="sng" w="12700">
            <a:solidFill>
              <a:srgbClr val="C2E3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12B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7584831" y="6662077"/>
            <a:ext cx="1805354" cy="97126"/>
          </a:xfrm>
          <a:prstGeom prst="rect">
            <a:avLst/>
          </a:prstGeom>
          <a:solidFill>
            <a:srgbClr val="B20837"/>
          </a:solidFill>
          <a:ln cap="flat" cmpd="sng" w="12700">
            <a:solidFill>
              <a:srgbClr val="B208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12B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9437078" y="6662077"/>
            <a:ext cx="2754922" cy="97126"/>
          </a:xfrm>
          <a:prstGeom prst="rect">
            <a:avLst/>
          </a:prstGeom>
          <a:solidFill>
            <a:srgbClr val="00295B"/>
          </a:solidFill>
          <a:ln cap="flat" cmpd="sng" w="12700">
            <a:solidFill>
              <a:srgbClr val="0029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12B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">
            <a:alphaModFix/>
          </a:blip>
          <a:srcRect b="13480" l="0" r="84987" t="8395"/>
          <a:stretch/>
        </p:blipFill>
        <p:spPr>
          <a:xfrm>
            <a:off x="164592" y="5716485"/>
            <a:ext cx="890484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/>
        </p:nvSpPr>
        <p:spPr>
          <a:xfrm>
            <a:off x="422500" y="5738900"/>
            <a:ext cx="569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Penn Health-Tech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Center for Health, Devices and Technology</a:t>
            </a:r>
            <a:endParaRPr/>
          </a:p>
        </p:txBody>
      </p:sp>
      <p:sp>
        <p:nvSpPr>
          <p:cNvPr id="18" name="Shape 18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B5B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022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5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jpg"/><Relationship Id="rId5" Type="http://schemas.openxmlformats.org/officeDocument/2006/relationships/image" Target="../media/image5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3.jpg"/><Relationship Id="rId5" Type="http://schemas.openxmlformats.org/officeDocument/2006/relationships/image" Target="../media/image14.png"/><Relationship Id="rId6" Type="http://schemas.openxmlformats.org/officeDocument/2006/relationships/image" Target="../media/image21.jpg"/><Relationship Id="rId7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5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6.jpg"/><Relationship Id="rId5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49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2.png"/><Relationship Id="rId13" Type="http://schemas.openxmlformats.org/officeDocument/2006/relationships/image" Target="../media/image45.jpg"/><Relationship Id="rId12" Type="http://schemas.openxmlformats.org/officeDocument/2006/relationships/hyperlink" Target="https://drive.google.com/file/d/1D-ZL1uPGcJ6t21-kAMBjR_1WA0GYv4Ob/view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55.jpg"/><Relationship Id="rId9" Type="http://schemas.openxmlformats.org/officeDocument/2006/relationships/image" Target="../media/image41.png"/><Relationship Id="rId1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36.jpg"/><Relationship Id="rId7" Type="http://schemas.openxmlformats.org/officeDocument/2006/relationships/image" Target="../media/image38.jpg"/><Relationship Id="rId8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1.png"/><Relationship Id="rId6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2.jp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light gravel background"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784" y="-1371102"/>
            <a:ext cx="12609513" cy="8399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4332150" y="-31700"/>
            <a:ext cx="3832500" cy="14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4853925" y="321699"/>
            <a:ext cx="2986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i="0" lang="en-US" sz="3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UDIOWALK</a:t>
            </a:r>
            <a:endParaRPr sz="3000"/>
          </a:p>
        </p:txBody>
      </p:sp>
      <p:sp>
        <p:nvSpPr>
          <p:cNvPr id="123" name="Shape 123"/>
          <p:cNvSpPr/>
          <p:nvPr/>
        </p:nvSpPr>
        <p:spPr>
          <a:xfrm>
            <a:off x="356600" y="1910475"/>
            <a:ext cx="5284200" cy="11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445400" y="1908975"/>
            <a:ext cx="5119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870722"/>
                </a:solidFill>
                <a:latin typeface="Georgia"/>
                <a:ea typeface="Georgia"/>
                <a:cs typeface="Georgia"/>
                <a:sym typeface="Georgia"/>
              </a:rPr>
              <a:t>Value Proposition</a:t>
            </a:r>
            <a:r>
              <a:rPr lang="en-US" sz="1600">
                <a:solidFill>
                  <a:srgbClr val="870722"/>
                </a:solidFill>
                <a:latin typeface="Georgia"/>
                <a:ea typeface="Georgia"/>
                <a:cs typeface="Georgia"/>
                <a:sym typeface="Georgia"/>
              </a:rPr>
              <a:t>: Convenient, easy-to-use, and discrete device with an accelerator to detect motion irregularities and activate RAS to can help improve  PD patients’ quality of life.</a:t>
            </a:r>
            <a:endParaRPr sz="1600"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8527" y="5891478"/>
            <a:ext cx="966522" cy="9665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reble clef" id="126" name="Shape 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9353" y="-42264"/>
            <a:ext cx="1032724" cy="103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4439025" y="874300"/>
            <a:ext cx="366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Kristen Andersen, Emily Kim, Diana Lee, Su Oner     (N1-11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6">
            <a:alphaModFix/>
          </a:blip>
          <a:srcRect b="0" l="0" r="1506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3775" y="5893225"/>
            <a:ext cx="12609498" cy="11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6517250" y="1910475"/>
            <a:ext cx="5284200" cy="11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9275" y="3176926"/>
            <a:ext cx="5713775" cy="268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5494975" y="6510400"/>
            <a:ext cx="6699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Nombela et al, 2013 </a:t>
            </a:r>
            <a:r>
              <a:rPr lang="en-US" sz="1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doi:10.1016/j.neubiorev.2013.08.003 ;Benoit et al, 2014 </a:t>
            </a:r>
            <a:r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doi.org/10.1016/j.sbspro.2014.02.378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9">
            <a:alphaModFix/>
          </a:blip>
          <a:srcRect b="19173" l="0" r="15504" t="19253"/>
          <a:stretch/>
        </p:blipFill>
        <p:spPr>
          <a:xfrm>
            <a:off x="515275" y="3176925"/>
            <a:ext cx="4916250" cy="268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6682250" y="1951875"/>
            <a:ext cx="5119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870722"/>
                </a:solidFill>
                <a:latin typeface="Georgia"/>
                <a:ea typeface="Georgia"/>
                <a:cs typeface="Georgia"/>
                <a:sym typeface="Georgia"/>
              </a:rPr>
              <a:t>Intent</a:t>
            </a:r>
            <a:r>
              <a:rPr lang="en-US" sz="1600">
                <a:solidFill>
                  <a:srgbClr val="870722"/>
                </a:solidFill>
                <a:latin typeface="Georgia"/>
                <a:ea typeface="Georgia"/>
                <a:cs typeface="Georgia"/>
                <a:sym typeface="Georgia"/>
              </a:rPr>
              <a:t>: To take advantage of the research that shows that patients’ gait can be improved by rhythmic auditory stimulation (RAS), and build user-friendly discrete wearable.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6007395" y="197398"/>
            <a:ext cx="583373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Robo Rehab Lab (InfraStride)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10451805" y="5060670"/>
            <a:ext cx="17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N2-29</a:t>
            </a:r>
            <a:endParaRPr/>
          </a:p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Kevin Bui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Jack Russ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lang="en-US">
                <a:solidFill>
                  <a:srgbClr val="1F3864"/>
                </a:solidFill>
              </a:rPr>
              <a:t>Wilson Torres</a:t>
            </a:r>
            <a:endParaRPr b="1">
              <a:solidFill>
                <a:srgbClr val="1F3864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Susan Zhao</a:t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163" y="1164850"/>
            <a:ext cx="861775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00" y="2026625"/>
            <a:ext cx="2616306" cy="35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7325" y="1247850"/>
            <a:ext cx="3270682" cy="4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7385675" y="197338"/>
            <a:ext cx="480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Odontoblasts</a:t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10441172" y="5198543"/>
            <a:ext cx="17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N2-33</a:t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27603" l="0" r="11268" t="23866"/>
          <a:stretch/>
        </p:blipFill>
        <p:spPr>
          <a:xfrm>
            <a:off x="3425100" y="202525"/>
            <a:ext cx="4036773" cy="16559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5" name="Shape 235"/>
          <p:cNvPicPr preferRelativeResize="0"/>
          <p:nvPr/>
        </p:nvPicPr>
        <p:blipFill rotWithShape="1">
          <a:blip r:embed="rId5">
            <a:alphaModFix/>
          </a:blip>
          <a:srcRect b="2940" l="0" r="0" t="0"/>
          <a:stretch/>
        </p:blipFill>
        <p:spPr>
          <a:xfrm>
            <a:off x="388800" y="2026675"/>
            <a:ext cx="8989527" cy="366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idx="2" type="body"/>
          </p:nvPr>
        </p:nvSpPr>
        <p:spPr>
          <a:xfrm>
            <a:off x="9140950" y="925950"/>
            <a:ext cx="29322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Nick Branson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Sam Caruso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Mordy Fried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Samuel Kang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Elizabeth Soulas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5943601" y="197398"/>
            <a:ext cx="513081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Fifth Dimension</a:t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10451805" y="5194794"/>
            <a:ext cx="17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N2-38</a:t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838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Aleena Brown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Christina Eng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Melanie Hilman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Jackie Peng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Benjamin Porat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345825"/>
            <a:ext cx="5130826" cy="384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6273209" y="197398"/>
            <a:ext cx="521605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Bonne Vitae Care</a:t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10447355" y="5138403"/>
            <a:ext cx="1744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N2-47</a:t>
            </a:r>
            <a:endParaRPr/>
          </a:p>
        </p:txBody>
      </p:sp>
      <p:sp>
        <p:nvSpPr>
          <p:cNvPr id="254" name="Shape 254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Sakshum Chadha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Sona Dadhania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Sohum Daftary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Radhika Gupta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Bela Parekh</a:t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 b="20666" l="0" r="0" t="0"/>
          <a:stretch/>
        </p:blipFill>
        <p:spPr>
          <a:xfrm>
            <a:off x="1451175" y="1269625"/>
            <a:ext cx="3969976" cy="419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6592186" y="197398"/>
            <a:ext cx="400394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Gerised</a:t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10474052" y="5255738"/>
            <a:ext cx="171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N2-49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838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64" name="Shape 264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Julia Lin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Fair Pisuttisarun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Sahaana Sekhar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Chris Yi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Brian Zhang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059175"/>
            <a:ext cx="2542326" cy="451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5">
            <a:alphaModFix/>
          </a:blip>
          <a:srcRect b="0" l="22240" r="10852" t="10785"/>
          <a:stretch/>
        </p:blipFill>
        <p:spPr>
          <a:xfrm>
            <a:off x="3657802" y="1059175"/>
            <a:ext cx="2542322" cy="45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5050465" y="197398"/>
            <a:ext cx="684487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SimpleScope</a:t>
            </a:r>
            <a:endParaRPr b="1" sz="5000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10469072" y="5192467"/>
            <a:ext cx="172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N3-16</a:t>
            </a:r>
            <a:endParaRPr/>
          </a:p>
        </p:txBody>
      </p:sp>
      <p:sp>
        <p:nvSpPr>
          <p:cNvPr id="274" name="Shape 274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Nate Bade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Zach Corse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Kevin D'Aquilla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75" y="1548800"/>
            <a:ext cx="5862183" cy="329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5029200" y="197398"/>
            <a:ext cx="674714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DeNature Solutions</a:t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10452559" y="5158997"/>
            <a:ext cx="173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N3-26</a:t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838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4" name="Shape 284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Patrick McClanahan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Christine Allen-Blanchette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Sonia Roberts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6019800" y="197398"/>
            <a:ext cx="584337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Health Sense</a:t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10466131" y="5157005"/>
            <a:ext cx="172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N3-34</a:t>
            </a:r>
            <a:endParaRPr/>
          </a:p>
        </p:txBody>
      </p:sp>
      <p:sp>
        <p:nvSpPr>
          <p:cNvPr id="292" name="Shape 292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</a:t>
            </a:r>
            <a:r>
              <a:rPr b="1" lang="en-US">
                <a:solidFill>
                  <a:srgbClr val="1F3864"/>
                </a:solidFill>
              </a:rPr>
              <a:t>a</a:t>
            </a: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nab Krishnan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Adarsh Kulkarni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Jonathan Mairena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lang="en-US">
                <a:solidFill>
                  <a:srgbClr val="1F3864"/>
                </a:solidFill>
              </a:rPr>
              <a:t>Kirti Shenoy</a:t>
            </a:r>
            <a:endParaRPr b="1">
              <a:solidFill>
                <a:srgbClr val="1F3864"/>
              </a:solidFill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4">
            <a:alphaModFix/>
          </a:blip>
          <a:srcRect b="32769" l="18173" r="8426" t="28101"/>
          <a:stretch/>
        </p:blipFill>
        <p:spPr>
          <a:xfrm>
            <a:off x="4144199" y="3426477"/>
            <a:ext cx="2889152" cy="2053629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Shape 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1950" y="876804"/>
            <a:ext cx="3198200" cy="2269047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6">
            <a:alphaModFix/>
          </a:blip>
          <a:srcRect b="32694" l="0" r="0" t="10087"/>
          <a:stretch/>
        </p:blipFill>
        <p:spPr>
          <a:xfrm>
            <a:off x="-2" y="1256575"/>
            <a:ext cx="2691904" cy="2053629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Shape 2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66125" y="2158033"/>
            <a:ext cx="1407776" cy="254192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6172200" y="197398"/>
            <a:ext cx="51816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Cardio B</a:t>
            </a:r>
            <a:endParaRPr/>
          </a:p>
        </p:txBody>
      </p:sp>
      <p:sp>
        <p:nvSpPr>
          <p:cNvPr id="303" name="Shape 303"/>
          <p:cNvSpPr txBox="1"/>
          <p:nvPr/>
        </p:nvSpPr>
        <p:spPr>
          <a:xfrm>
            <a:off x="10463192" y="5171971"/>
            <a:ext cx="172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N3-35</a:t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838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5" name="Shape 305"/>
          <p:cNvSpPr txBox="1"/>
          <p:nvPr>
            <p:ph idx="2" type="body"/>
          </p:nvPr>
        </p:nvSpPr>
        <p:spPr>
          <a:xfrm>
            <a:off x="6172200" y="134583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Riddhi Doshi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Prashanth Prakash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Divya Ramesh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Karol Szymula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David Weiss</a:t>
            </a:r>
            <a:endParaRPr/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4800" y="0"/>
            <a:ext cx="122968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7197449" y="76198"/>
            <a:ext cx="638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Shake &amp; Make</a:t>
            </a:r>
            <a:endParaRPr sz="3600"/>
          </a:p>
        </p:txBody>
      </p:sp>
      <p:sp>
        <p:nvSpPr>
          <p:cNvPr id="313" name="Shape 313"/>
          <p:cNvSpPr txBox="1"/>
          <p:nvPr/>
        </p:nvSpPr>
        <p:spPr>
          <a:xfrm>
            <a:off x="10112877" y="5596945"/>
            <a:ext cx="175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N3-39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3295375" y="297306"/>
            <a:ext cx="788889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BCI – Epilepsy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-30750"/>
            <a:ext cx="12295874" cy="578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137" y="-30750"/>
            <a:ext cx="12295874" cy="578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1339113" y="197331"/>
            <a:ext cx="78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BCI </a:t>
            </a:r>
            <a:r>
              <a:rPr b="1" lang="en-US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en-US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Epilepsy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0" l="0" r="1503" t="0"/>
          <a:stretch/>
        </p:blipFill>
        <p:spPr>
          <a:xfrm>
            <a:off x="20983" y="15240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10494334" y="5148146"/>
            <a:ext cx="169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3F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N1-13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236200" y="829100"/>
            <a:ext cx="7374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rPr i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Enhanced Neuropsychological Testing</a:t>
            </a:r>
            <a:endParaRPr i="1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20975" y="4683050"/>
            <a:ext cx="51816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800" u="none" cap="none" strike="noStrike">
                <a:solidFill>
                  <a:srgbClr val="07376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Michael Yates</a:t>
            </a:r>
            <a:endParaRPr sz="1800">
              <a:solidFill>
                <a:srgbClr val="073763"/>
              </a:solidFill>
            </a:endParaRPr>
          </a:p>
          <a:p>
            <a:pPr indent="0" lvl="0" marL="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800" u="none" cap="none" strike="noStrike">
                <a:solidFill>
                  <a:srgbClr val="07376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Varun Sanghvi</a:t>
            </a:r>
            <a:endParaRPr b="0" i="0" sz="1800" u="none" cap="none" strike="noStrike">
              <a:solidFill>
                <a:srgbClr val="07376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-332675" y="1287825"/>
            <a:ext cx="73740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rPr b="1"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Richer 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for Better Results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6200" lvl="0" marL="2286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Team play creates a </a:t>
            </a:r>
            <a:r>
              <a:rPr b="1"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supportive 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6200" lvl="0" marL="2286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rPr b="1"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Immersive 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experience for better engagement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5784112" y="197398"/>
            <a:ext cx="576895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Blue</a:t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10435008" y="5184595"/>
            <a:ext cx="172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N3-40</a:t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838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2" name="Shape 322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Fiona La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Daniel Pak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4944139" y="197398"/>
            <a:ext cx="688537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Be Determined</a:t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10436722" y="5155012"/>
            <a:ext cx="175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N3-42</a:t>
            </a:r>
            <a:endParaRPr/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838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1" name="Shape 331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Liam Dugan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Yueqi Ren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Sadat Shaik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Abhinav Suri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Jared Winograd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6415474" y="197398"/>
            <a:ext cx="469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Formly</a:t>
            </a:r>
            <a:endParaRPr b="1" sz="5000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10441927" y="5110813"/>
            <a:ext cx="175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N3-44</a:t>
            </a:r>
            <a:endParaRPr/>
          </a:p>
        </p:txBody>
      </p:sp>
      <p:sp>
        <p:nvSpPr>
          <p:cNvPr id="339" name="Shape 339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Xiaoyi Chen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Fangyi Fan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Qiaochu Guo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Xiaoya Song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Hanming Zu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575" y="490146"/>
            <a:ext cx="2171700" cy="4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0963" y="3500588"/>
            <a:ext cx="6096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25" y="1441174"/>
            <a:ext cx="2981726" cy="39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5979533" y="197398"/>
            <a:ext cx="556693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Peri</a:t>
            </a:r>
            <a:endParaRPr b="1" sz="5000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10527215" y="5119104"/>
            <a:ext cx="166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M1-1</a:t>
            </a:r>
            <a:endParaRPr/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838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1" name="Shape 351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Christian de Abreu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Fabian Louis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Leo Kensicher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Nikhil Krishnan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Bernardo Penteado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Alejandro Villasmil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5647660" y="197398"/>
            <a:ext cx="623068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Instahub</a:t>
            </a:r>
            <a:endParaRPr b="1" sz="5000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8" name="Shape 358"/>
          <p:cNvSpPr txBox="1"/>
          <p:nvPr/>
        </p:nvSpPr>
        <p:spPr>
          <a:xfrm>
            <a:off x="10516355" y="5175954"/>
            <a:ext cx="167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M2-2</a:t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838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0" name="Shape 360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Dayo Adewole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Matthew Hanna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Michael Wong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6528389" y="197398"/>
            <a:ext cx="453557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EpiPenn</a:t>
            </a:r>
            <a:endParaRPr b="1" sz="5000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10479253" y="5060678"/>
            <a:ext cx="171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M3-12</a:t>
            </a:r>
            <a:endParaRPr/>
          </a:p>
        </p:txBody>
      </p:sp>
      <p:sp>
        <p:nvSpPr>
          <p:cNvPr id="368" name="Shape 368"/>
          <p:cNvSpPr txBox="1"/>
          <p:nvPr>
            <p:ph idx="2" type="body"/>
          </p:nvPr>
        </p:nvSpPr>
        <p:spPr>
          <a:xfrm>
            <a:off x="6172200" y="1345834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Ben Bernstein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Reed Ginsberg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Daniel Orol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102299" y="1244799"/>
            <a:ext cx="3276300" cy="43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300" y="1790850"/>
            <a:ext cx="1842004" cy="327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/>
        </p:nvSpPr>
        <p:spPr>
          <a:xfrm>
            <a:off x="6528389" y="197398"/>
            <a:ext cx="453557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Dr.  Toilet</a:t>
            </a:r>
            <a:endParaRPr b="1" sz="5000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7010275" y="5171425"/>
            <a:ext cx="51816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M3-14</a:t>
            </a: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Thomas Borgese, Brett Garberman, Qizhi Lai, Xin Liu, Anjali Maheshwari</a:t>
            </a:r>
            <a:endParaRPr sz="1500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8" name="Shape 378"/>
          <p:cNvSpPr txBox="1"/>
          <p:nvPr>
            <p:ph idx="2" type="body"/>
          </p:nvPr>
        </p:nvSpPr>
        <p:spPr>
          <a:xfrm>
            <a:off x="6902675" y="1345825"/>
            <a:ext cx="4825500" cy="27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lang="en-US" sz="1800">
                <a:solidFill>
                  <a:srgbClr val="1F3864"/>
                </a:solidFill>
              </a:rPr>
              <a:t>An affordable, non-invasive device designed to visualize urine flow in real-time at home, which can help children with lower urinary tract dysfunction (LUTD) by self-educating themselves on a cartoon app.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rgbClr val="1F3864"/>
              </a:solidFill>
            </a:endParaRPr>
          </a:p>
        </p:txBody>
      </p:sp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00" y="1704900"/>
            <a:ext cx="2125523" cy="316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163" y="2097928"/>
            <a:ext cx="1968837" cy="269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550" y="2535450"/>
            <a:ext cx="2202750" cy="21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4728" y="3505708"/>
            <a:ext cx="239722" cy="351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925" y="197413"/>
            <a:ext cx="2756087" cy="551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/>
          <p:nvPr/>
        </p:nvSpPr>
        <p:spPr>
          <a:xfrm>
            <a:off x="97175" y="1498775"/>
            <a:ext cx="3952800" cy="4210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4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6528402" y="197400"/>
            <a:ext cx="5522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ADAPT Alpha</a:t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10479253" y="5206803"/>
            <a:ext cx="171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M3-18</a:t>
            </a:r>
            <a:endParaRPr/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684700" y="1059300"/>
            <a:ext cx="54528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4B8F"/>
                </a:solidFill>
              </a:rPr>
              <a:t>An augmented communication tool for ALS patients that improves quality of life and autonomy.</a:t>
            </a:r>
            <a:endParaRPr b="1" sz="1800">
              <a:solidFill>
                <a:srgbClr val="004B8F"/>
              </a:solidFill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>
            <p:ph idx="2" type="body"/>
          </p:nvPr>
        </p:nvSpPr>
        <p:spPr>
          <a:xfrm>
            <a:off x="7882050" y="2196900"/>
            <a:ext cx="3461700" cy="3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Arjun Dave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John Forde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Asaph Kupferman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Rohit Shinde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Teddy Wang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02" y="1692913"/>
            <a:ext cx="2150799" cy="16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500" y="3742350"/>
            <a:ext cx="1926600" cy="14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4500" y="3402875"/>
            <a:ext cx="1606025" cy="214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8563" y="1553576"/>
            <a:ext cx="1497900" cy="16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6528389" y="197398"/>
            <a:ext cx="453557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 Trach</a:t>
            </a:r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10400803" y="5128153"/>
            <a:ext cx="171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M3-21</a:t>
            </a:r>
            <a:endParaRPr/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855950" y="1005125"/>
            <a:ext cx="59100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rPr lang="en-US"/>
              <a:t>Automating the Cricothyrotomy</a:t>
            </a:r>
            <a:endParaRPr/>
          </a:p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 txBox="1"/>
          <p:nvPr>
            <p:ph idx="2" type="body"/>
          </p:nvPr>
        </p:nvSpPr>
        <p:spPr>
          <a:xfrm>
            <a:off x="5583125" y="5451250"/>
            <a:ext cx="5858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3F3F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600" u="none" cap="none" strike="noStrike">
                <a:solidFill>
                  <a:srgbClr val="F3F3F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Ahmed Aly</a:t>
            </a:r>
            <a:r>
              <a:rPr lang="en-US" sz="1600">
                <a:solidFill>
                  <a:srgbClr val="F3F3F3"/>
                </a:solidFill>
              </a:rPr>
              <a:t>, </a:t>
            </a:r>
            <a:r>
              <a:rPr b="1" i="0" lang="en-US" sz="1600" u="none" cap="none" strike="noStrike">
                <a:solidFill>
                  <a:srgbClr val="F3F3F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Laura Ceccacci</a:t>
            </a:r>
            <a:r>
              <a:rPr b="1" lang="en-US" sz="1600">
                <a:solidFill>
                  <a:srgbClr val="F3F3F3"/>
                </a:solidFill>
              </a:rPr>
              <a:t>, </a:t>
            </a:r>
            <a:r>
              <a:rPr b="1" i="0" lang="en-US" sz="1600" u="none" cap="none" strike="noStrike">
                <a:solidFill>
                  <a:srgbClr val="F3F3F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Jacquelyn Trujillo</a:t>
            </a:r>
            <a:endParaRPr sz="1600">
              <a:solidFill>
                <a:srgbClr val="F3F3F3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625" y="1469050"/>
            <a:ext cx="2520212" cy="4070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950" y="3671975"/>
            <a:ext cx="3532200" cy="188473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7035800" y="1469050"/>
            <a:ext cx="45357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Problem: High military cricothyrotomy error rate </a:t>
            </a:r>
            <a:endParaRPr b="1"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/>
              <a:t>Minimal user training</a:t>
            </a:r>
            <a:endParaRPr b="1"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/>
              <a:t>Obscured patient anatomy from trauma</a:t>
            </a:r>
            <a:endParaRPr b="1"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/>
              <a:t>Stressful environment</a:t>
            </a:r>
            <a:endParaRPr sz="1800"/>
          </a:p>
        </p:txBody>
      </p:sp>
      <p:pic>
        <p:nvPicPr>
          <p:cNvPr id="410" name="Shape 4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50" y="1414775"/>
            <a:ext cx="3485250" cy="20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7075300" y="3671975"/>
            <a:ext cx="45357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Solution</a:t>
            </a:r>
            <a:r>
              <a:rPr b="1" lang="en-US" sz="1800"/>
              <a:t>: </a:t>
            </a:r>
            <a:endParaRPr b="1"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>
                <a:solidFill>
                  <a:schemeClr val="dk1"/>
                </a:solidFill>
              </a:rPr>
              <a:t>Automated detection of trachea</a:t>
            </a:r>
            <a:endParaRPr b="1"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/>
              <a:t>Infrared thermal sensor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3898125" y="160475"/>
            <a:ext cx="6486600" cy="5448600"/>
          </a:xfrm>
          <a:prstGeom prst="rect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10479253" y="5200278"/>
            <a:ext cx="171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M3-31</a:t>
            </a:r>
            <a:endParaRPr/>
          </a:p>
        </p:txBody>
      </p:sp>
      <p:sp>
        <p:nvSpPr>
          <p:cNvPr id="419" name="Shape 419"/>
          <p:cNvSpPr txBox="1"/>
          <p:nvPr>
            <p:ph idx="2" type="body"/>
          </p:nvPr>
        </p:nvSpPr>
        <p:spPr>
          <a:xfrm>
            <a:off x="6683700" y="5786200"/>
            <a:ext cx="5508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Manju Ganti</a:t>
            </a:r>
            <a:r>
              <a:rPr b="1" lang="en-US" sz="1400">
                <a:solidFill>
                  <a:srgbClr val="FFFFFF"/>
                </a:solidFill>
              </a:rPr>
              <a:t>,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Eric Helfgott</a:t>
            </a:r>
            <a:r>
              <a:rPr b="1" lang="en-US" sz="1400">
                <a:solidFill>
                  <a:srgbClr val="FFFFFF"/>
                </a:solidFill>
              </a:rPr>
              <a:t>,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Kyle O'Neil</a:t>
            </a:r>
            <a:r>
              <a:rPr b="1" lang="en-US" sz="1400">
                <a:solidFill>
                  <a:srgbClr val="FFFFFF"/>
                </a:solidFill>
              </a:rPr>
              <a:t>, </a:t>
            </a:r>
            <a:endParaRPr b="1" sz="1400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Chris Painter</a:t>
            </a:r>
            <a:r>
              <a:rPr b="1" lang="en-US" sz="1400">
                <a:solidFill>
                  <a:srgbClr val="FFFFFF"/>
                </a:solidFill>
              </a:rPr>
              <a:t>,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Margaret Schroeder</a:t>
            </a:r>
            <a:endParaRPr b="1" sz="1400">
              <a:solidFill>
                <a:srgbClr val="FFFFFF"/>
              </a:solidFill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48" y="1588075"/>
            <a:ext cx="1179310" cy="199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/>
        </p:nvSpPr>
        <p:spPr>
          <a:xfrm>
            <a:off x="1208000" y="1146850"/>
            <a:ext cx="1437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B2083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BEFORE</a:t>
            </a:r>
            <a:endParaRPr b="1" sz="2000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22" name="Shape 4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75" y="1558649"/>
            <a:ext cx="1712700" cy="1920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Shape 423"/>
          <p:cNvCxnSpPr/>
          <p:nvPr/>
        </p:nvCxnSpPr>
        <p:spPr>
          <a:xfrm>
            <a:off x="3367450" y="2966050"/>
            <a:ext cx="447600" cy="7800"/>
          </a:xfrm>
          <a:prstGeom prst="straightConnector1">
            <a:avLst/>
          </a:prstGeom>
          <a:noFill/>
          <a:ln cap="flat" cmpd="sng" w="38100">
            <a:solidFill>
              <a:srgbClr val="004B8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4" name="Shape 424"/>
          <p:cNvPicPr preferRelativeResize="0"/>
          <p:nvPr/>
        </p:nvPicPr>
        <p:blipFill rotWithShape="1">
          <a:blip r:embed="rId6">
            <a:alphaModFix/>
          </a:blip>
          <a:srcRect b="0" l="12781" r="15932" t="0"/>
          <a:stretch/>
        </p:blipFill>
        <p:spPr>
          <a:xfrm>
            <a:off x="4037050" y="335750"/>
            <a:ext cx="1868325" cy="262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7">
            <a:alphaModFix/>
          </a:blip>
          <a:srcRect b="0" l="15693" r="19698" t="0"/>
          <a:stretch/>
        </p:blipFill>
        <p:spPr>
          <a:xfrm>
            <a:off x="5915325" y="335750"/>
            <a:ext cx="1712703" cy="262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64300" y="3356250"/>
            <a:ext cx="1712700" cy="218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4299" y="2740340"/>
            <a:ext cx="2173698" cy="6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1125" y="3278174"/>
            <a:ext cx="3536897" cy="192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9974" y="3657450"/>
            <a:ext cx="2096624" cy="17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 title="orbisapp.mov">
            <a:hlinkClick r:id="rId12"/>
          </p:cNvPr>
          <p:cNvSpPr/>
          <p:nvPr/>
        </p:nvSpPr>
        <p:spPr>
          <a:xfrm>
            <a:off x="7735688" y="593850"/>
            <a:ext cx="2561165" cy="1920900"/>
          </a:xfrm>
          <a:prstGeom prst="rect">
            <a:avLst/>
          </a:prstGeom>
          <a:blipFill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31" name="Shape 4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535375" y="160473"/>
            <a:ext cx="1600450" cy="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3732028" y="180753"/>
            <a:ext cx="799568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Platform for Opioid &amp; Drug Overdose Alerts</a:t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10526233" y="5176330"/>
            <a:ext cx="166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N1-22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838200" y="1811968"/>
            <a:ext cx="5181600" cy="3429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6172200" y="1811968"/>
            <a:ext cx="51816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Oladayo Adewole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lang="en-US">
                <a:solidFill>
                  <a:srgbClr val="1F3864"/>
                </a:solidFill>
              </a:rPr>
              <a:t>Sonia Kartha</a:t>
            </a:r>
            <a:endParaRPr b="1">
              <a:solidFill>
                <a:srgbClr val="1F3864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Jessica Liu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Michael Magaraci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Venkata Yelleswarapu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rgbClr val="1F386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12192000" cy="57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 b="0" l="0" r="1503" t="0"/>
          <a:stretch/>
        </p:blipFill>
        <p:spPr>
          <a:xfrm>
            <a:off x="8" y="0"/>
            <a:ext cx="3198192" cy="125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 b="9216" l="0" r="0" t="2669"/>
          <a:stretch/>
        </p:blipFill>
        <p:spPr>
          <a:xfrm>
            <a:off x="705550" y="183275"/>
            <a:ext cx="10966826" cy="54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10472995" y="5182231"/>
            <a:ext cx="171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N1-23</a:t>
            </a:r>
            <a:endParaRPr/>
          </a:p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7225100" y="1961200"/>
            <a:ext cx="4748100" cy="3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Jaimie Carlson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Rajiv </a:t>
            </a:r>
            <a:r>
              <a:rPr b="1" lang="en-US">
                <a:solidFill>
                  <a:srgbClr val="1F3864"/>
                </a:solidFill>
              </a:rPr>
              <a:t>“</a:t>
            </a: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Deshpande</a:t>
            </a:r>
            <a:r>
              <a:rPr b="1" lang="en-US">
                <a:solidFill>
                  <a:srgbClr val="1F3864"/>
                </a:solidFill>
              </a:rPr>
              <a:t>”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Iris Lee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Matias </a:t>
            </a:r>
            <a:r>
              <a:rPr b="1" lang="en-US">
                <a:solidFill>
                  <a:srgbClr val="1F3864"/>
                </a:solidFill>
              </a:rPr>
              <a:t>Porras </a:t>
            </a: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Paniagua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lang="en-US">
                <a:solidFill>
                  <a:srgbClr val="1F3864"/>
                </a:solidFill>
              </a:rPr>
              <a:t>Thomas Arnold</a:t>
            </a:r>
            <a:endParaRPr b="1">
              <a:solidFill>
                <a:srgbClr val="1F386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400" y="183575"/>
            <a:ext cx="7227901" cy="14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712" y="1453975"/>
            <a:ext cx="2117625" cy="41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183550" y="4555325"/>
            <a:ext cx="48723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Portable/wearable, continuously monitoring EEG and vital sign system to assuage fears of patients and families of unattended epileptic episode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068689" y="954987"/>
            <a:ext cx="2952500" cy="44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3633254" y="197398"/>
            <a:ext cx="788889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Johnny On the Spots (JOTS)</a:t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10430540" y="5228848"/>
            <a:ext cx="176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N1-28</a:t>
            </a:r>
            <a:endParaRPr/>
          </a:p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7865075" y="2035500"/>
            <a:ext cx="38298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Jane Evered</a:t>
            </a:r>
            <a:endParaRPr b="1" i="0" sz="1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Kavya Lakshminarayanan</a:t>
            </a:r>
            <a:endParaRPr b="1" i="0" sz="1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Murari Ramkumar</a:t>
            </a:r>
            <a:endParaRPr b="1" i="0" sz="1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t/>
            </a:r>
            <a:endParaRPr b="1" sz="1400">
              <a:solidFill>
                <a:srgbClr val="1F3864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1F3864"/>
                </a:solidFill>
              </a:rPr>
              <a:t>Current seizure detection devices alert EMS and caregivers. However there is a time lag between alert and response. JOTS aims at reducing patient and caregiver anxiety about having a seizure in public spaces by mobilizing bystanders. </a:t>
            </a:r>
            <a:endParaRPr b="1" sz="1400">
              <a:solidFill>
                <a:srgbClr val="1F3864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t/>
            </a:r>
            <a:endParaRPr b="1" sz="1400">
              <a:solidFill>
                <a:srgbClr val="1F3864"/>
              </a:solidFill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18906" l="0" r="0" t="21298"/>
          <a:stretch/>
        </p:blipFill>
        <p:spPr>
          <a:xfrm>
            <a:off x="234050" y="2230950"/>
            <a:ext cx="3504427" cy="27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1475" y="2035500"/>
            <a:ext cx="3504419" cy="319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3860980" y="197398"/>
            <a:ext cx="788889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Nocturnal EEG Headband</a:t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10479692" y="5216197"/>
            <a:ext cx="168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N1-32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838200" y="1485081"/>
            <a:ext cx="5181600" cy="342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7" name="Shape 187"/>
          <p:cNvSpPr txBox="1"/>
          <p:nvPr>
            <p:ph idx="2" type="body"/>
          </p:nvPr>
        </p:nvSpPr>
        <p:spPr>
          <a:xfrm>
            <a:off x="6166884" y="1485081"/>
            <a:ext cx="5181600" cy="342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Sadhana Marikunte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Hardi Patel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Aris Saxena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Maggie Zhang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Andrew Zheng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5518298" y="197398"/>
            <a:ext cx="541287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ESE - Catalyzers</a:t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10504967" y="5250088"/>
            <a:ext cx="168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N1-43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838200" y="1345834"/>
            <a:ext cx="5181600" cy="3423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6299790" y="1341333"/>
            <a:ext cx="5181600" cy="342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2083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Samyukta Ramnath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Vedashree Rawalgaonkar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Rachit Saluja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Vipula Sateesh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Alamelu Thinappan</a:t>
            </a:r>
            <a:endParaRPr b="1" i="0" sz="2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6644472" y="197398"/>
            <a:ext cx="364225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Beat It!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10536864" y="5267492"/>
            <a:ext cx="165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N2-5</a:t>
            </a:r>
            <a:endParaRPr/>
          </a:p>
        </p:txBody>
      </p:sp>
      <p:sp>
        <p:nvSpPr>
          <p:cNvPr id="204" name="Shape 204"/>
          <p:cNvSpPr txBox="1"/>
          <p:nvPr>
            <p:ph idx="2" type="body"/>
          </p:nvPr>
        </p:nvSpPr>
        <p:spPr>
          <a:xfrm>
            <a:off x="6172200" y="944800"/>
            <a:ext cx="5686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lang="en-US">
                <a:solidFill>
                  <a:srgbClr val="1F3864"/>
                </a:solidFill>
              </a:rPr>
              <a:t>Wearable vest that monitors heart health!</a:t>
            </a:r>
            <a:endParaRPr b="1">
              <a:solidFill>
                <a:srgbClr val="1F3864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rgbClr val="1F3864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●"/>
            </a:pPr>
            <a:r>
              <a:rPr lang="en-US" sz="1800">
                <a:solidFill>
                  <a:srgbClr val="1F3864"/>
                </a:solidFill>
              </a:rPr>
              <a:t>Record your EKG when you feel like it, just press a button!</a:t>
            </a:r>
            <a:endParaRPr sz="1800">
              <a:solidFill>
                <a:srgbClr val="1F3864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Char char="●"/>
            </a:pPr>
            <a:r>
              <a:rPr lang="en-US" sz="1800">
                <a:solidFill>
                  <a:srgbClr val="1F3864"/>
                </a:solidFill>
              </a:rPr>
              <a:t>Remote/self monitoring</a:t>
            </a:r>
            <a:endParaRPr sz="1800">
              <a:solidFill>
                <a:srgbClr val="1F3864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Char char="●"/>
            </a:pPr>
            <a:r>
              <a:rPr lang="en-US" sz="1800">
                <a:solidFill>
                  <a:srgbClr val="1F3864"/>
                </a:solidFill>
              </a:rPr>
              <a:t>No irritating electrodes</a:t>
            </a:r>
            <a:endParaRPr sz="1800">
              <a:solidFill>
                <a:srgbClr val="1F3864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Char char="●"/>
            </a:pPr>
            <a:r>
              <a:rPr lang="en-US" sz="1800">
                <a:solidFill>
                  <a:srgbClr val="1F3864"/>
                </a:solidFill>
              </a:rPr>
              <a:t>Smart, reliable and discrete</a:t>
            </a:r>
            <a:endParaRPr sz="1800">
              <a:solidFill>
                <a:srgbClr val="1F3864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Char char="●"/>
            </a:pPr>
            <a:r>
              <a:rPr lang="en-US" sz="1800">
                <a:solidFill>
                  <a:srgbClr val="1F3864"/>
                </a:solidFill>
              </a:rPr>
              <a:t>Avoids tedious, expensive hospital visits</a:t>
            </a:r>
            <a:endParaRPr sz="1800">
              <a:solidFill>
                <a:srgbClr val="1F3864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Char char="●"/>
            </a:pPr>
            <a:r>
              <a:rPr lang="en-US" sz="1800">
                <a:solidFill>
                  <a:srgbClr val="1F3864"/>
                </a:solidFill>
              </a:rPr>
              <a:t>Send a distress message by pressing a button onthe vest</a:t>
            </a:r>
            <a:endParaRPr sz="1800">
              <a:solidFill>
                <a:srgbClr val="1F3864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rgbClr val="1F3864"/>
              </a:solidFill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600" y="1140275"/>
            <a:ext cx="3876975" cy="445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1503" t="0"/>
          <a:stretch/>
        </p:blipFill>
        <p:spPr>
          <a:xfrm>
            <a:off x="97183" y="0"/>
            <a:ext cx="3198192" cy="12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6427043" y="197398"/>
            <a:ext cx="505638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Minimize</a:t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10473070" y="5153172"/>
            <a:ext cx="171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Number N2-20</a:t>
            </a:r>
            <a:endParaRPr/>
          </a:p>
        </p:txBody>
      </p:sp>
      <p:sp>
        <p:nvSpPr>
          <p:cNvPr id="213" name="Shape 213"/>
          <p:cNvSpPr txBox="1"/>
          <p:nvPr>
            <p:ph idx="2" type="body"/>
          </p:nvPr>
        </p:nvSpPr>
        <p:spPr>
          <a:xfrm>
            <a:off x="4785900" y="1"/>
            <a:ext cx="26202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0837"/>
              </a:buClr>
              <a:buSzPts val="2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Joshua Chubb</a:t>
            </a:r>
            <a:endParaRPr sz="1400"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Eli Cohen</a:t>
            </a:r>
            <a:endParaRPr sz="1400"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Maanav Narula</a:t>
            </a:r>
            <a:endParaRPr b="1" i="0" sz="1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Maxwell Shoer</a:t>
            </a:r>
            <a:endParaRPr b="1" i="0" sz="1400" u="none" cap="none" strike="noStrike">
              <a:solidFill>
                <a:srgbClr val="1F386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1F38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Hansell Stedman</a:t>
            </a:r>
            <a:endParaRPr sz="1400"/>
          </a:p>
        </p:txBody>
      </p:sp>
      <p:sp>
        <p:nvSpPr>
          <p:cNvPr id="214" name="Shape 214"/>
          <p:cNvSpPr txBox="1"/>
          <p:nvPr/>
        </p:nvSpPr>
        <p:spPr>
          <a:xfrm>
            <a:off x="6760250" y="2175975"/>
            <a:ext cx="522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product, Minimize, helps Parkinson’s patients reduce their rest tremors by up to 90% by creating a wearable, lightweight bracelet unlike other more intrusive measures.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75" y="2113237"/>
            <a:ext cx="5225100" cy="312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H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